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6" r:id="rId3"/>
    <p:sldId id="257" r:id="rId4"/>
    <p:sldId id="265" r:id="rId5"/>
    <p:sldId id="258" r:id="rId6"/>
    <p:sldId id="260" r:id="rId7"/>
    <p:sldId id="263" r:id="rId8"/>
    <p:sldId id="266" r:id="rId9"/>
    <p:sldId id="269" r:id="rId10"/>
    <p:sldId id="267" r:id="rId11"/>
    <p:sldId id="270" r:id="rId12"/>
    <p:sldId id="268" r:id="rId13"/>
    <p:sldId id="271" r:id="rId14"/>
    <p:sldId id="275" r:id="rId15"/>
    <p:sldId id="262" r:id="rId16"/>
    <p:sldId id="27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D42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589" y="-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media" Target="../media/media1.wav"/><Relationship Id="rId3" Type="http://schemas.openxmlformats.org/officeDocument/2006/relationships/image" Target="../media/image19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openxmlformats.org/officeDocument/2006/relationships/image" Target="../media/image20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media" Target="../media/media1.wav"/><Relationship Id="rId3" Type="http://schemas.openxmlformats.org/officeDocument/2006/relationships/image" Target="../media/image19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openxmlformats.org/officeDocument/2006/relationships/image" Target="../media/image20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media" Target="../media/media1.wav"/><Relationship Id="rId3" Type="http://schemas.openxmlformats.org/officeDocument/2006/relationships/image" Target="../media/image16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openxmlformats.org/officeDocument/2006/relationships/image" Target="../media/image21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media" Target="../media/media1.wav"/><Relationship Id="rId3" Type="http://schemas.openxmlformats.org/officeDocument/2006/relationships/image" Target="../media/image16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openxmlformats.org/officeDocument/2006/relationships/image" Target="../media/image21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media" Target="../media/media1.wav"/><Relationship Id="rId3" Type="http://schemas.openxmlformats.org/officeDocument/2006/relationships/image" Target="../media/image16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openxmlformats.org/officeDocument/2006/relationships/image" Target="../media/image21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openxmlformats.org/officeDocument/2006/relationships/image" Target="../media/image18.png"/><Relationship Id="rId9" Type="http://schemas.microsoft.com/office/2007/relationships/media" Target="../media/media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openxmlformats.org/officeDocument/2006/relationships/image" Target="../media/image18.png"/><Relationship Id="rId9" Type="http://schemas.microsoft.com/office/2007/relationships/media" Target="../media/media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5438990"/>
            <a:ext cx="3186877" cy="52347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528" y="-21390"/>
            <a:ext cx="7525388" cy="2144529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182880" indent="0" algn="ctr">
              <a:buNone/>
            </a:pPr>
            <a:r>
              <a:rPr lang="ru-RU" sz="6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6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36" name="Picture 12" descr="http://clipartfans.com/resource/music-clip-art/music-clip-art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813519"/>
            <a:ext cx="9144001" cy="343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4333971"/>
            <a:ext cx="804156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МУЗЫКАЛЬНО- </a:t>
            </a: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ДИДАКТИЧЕСКАЯ ИГРА</a:t>
            </a:r>
            <a:b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«Три медведя»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8" name="Picture 14" descr="https://ds03.infourok.ru/uploads/ex/0cf2/00055099-8ba148f7/hello_html_m4d5a13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4991" y="520906"/>
            <a:ext cx="5020217" cy="163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-fotki.yandex.ru/get/6409/47407354.715/0_eb1a9_aad1ac21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0" y="5237904"/>
            <a:ext cx="840060" cy="163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72200" y="5301208"/>
            <a:ext cx="2522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Музыкальный руководитель</a:t>
            </a:r>
          </a:p>
          <a:p>
            <a:pPr algn="r"/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Сингаевская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Олеся Владимировна.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21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http://dacha.cdi24.ru/pictures/13080212390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721080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tatic.trendme.net/pictures/items/ajnj_----------------------------nfyz-full-6505-29603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2463230" cy="20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-155748" y="1340768"/>
            <a:ext cx="6239916" cy="5251896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папа"/>
          <p:cNvGrpSpPr/>
          <p:nvPr/>
        </p:nvGrpSpPr>
        <p:grpSpPr>
          <a:xfrm>
            <a:off x="1714647" y="2067690"/>
            <a:ext cx="2304256" cy="1584176"/>
            <a:chOff x="251520" y="1988840"/>
            <a:chExt cx="2304256" cy="158417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51520" y="1988840"/>
              <a:ext cx="2304256" cy="15841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95536" y="233506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531529" y="2293020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мама"/>
          <p:cNvGrpSpPr/>
          <p:nvPr/>
        </p:nvGrpSpPr>
        <p:grpSpPr>
          <a:xfrm>
            <a:off x="290876" y="4190185"/>
            <a:ext cx="2376264" cy="1584176"/>
            <a:chOff x="2987824" y="1988840"/>
            <a:chExt cx="2376264" cy="158417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987824" y="1988840"/>
              <a:ext cx="2376264" cy="15841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3151709" y="2293020"/>
              <a:ext cx="2163068" cy="864096"/>
              <a:chOff x="3151709" y="2293020"/>
              <a:chExt cx="2163068" cy="864096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3151709" y="2585616"/>
                <a:ext cx="432048" cy="432048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3743908" y="2585616"/>
                <a:ext cx="432048" cy="432048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4450681" y="2293020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1" name="сын"/>
          <p:cNvGrpSpPr/>
          <p:nvPr/>
        </p:nvGrpSpPr>
        <p:grpSpPr>
          <a:xfrm>
            <a:off x="2976907" y="4136873"/>
            <a:ext cx="2376264" cy="1579080"/>
            <a:chOff x="1531529" y="4226184"/>
            <a:chExt cx="2376264" cy="15790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531529" y="4226184"/>
              <a:ext cx="2376264" cy="1579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1564706" y="4768804"/>
              <a:ext cx="2238746" cy="470589"/>
              <a:chOff x="1564706" y="4768804"/>
              <a:chExt cx="2238746" cy="470589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1564706" y="4799700"/>
                <a:ext cx="432048" cy="432048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2172805" y="4807345"/>
                <a:ext cx="432048" cy="432048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2719661" y="4790540"/>
                <a:ext cx="432048" cy="432048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3371404" y="4768804"/>
                <a:ext cx="432048" cy="432048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22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144000" y="6565007"/>
            <a:ext cx="243681" cy="243681"/>
          </a:xfrm>
          <a:prstGeom prst="rect">
            <a:avLst/>
          </a:prstGeom>
        </p:spPr>
      </p:pic>
      <p:pic>
        <p:nvPicPr>
          <p:cNvPr id="9218" name="Picture 2" descr="http://uaweb.info/uploads/posts/2015-04/1428715844_masha_i_medved8_uaweb.inf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8179" y="1340768"/>
            <a:ext cx="2636924" cy="5184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6583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74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http://dacha.cdi24.ru/pictures/13080212390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721080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tatic.trendme.net/pictures/items/ajnj_----------------------------nfyz-full-6505-29603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2463230" cy="20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-155748" y="1340768"/>
            <a:ext cx="6239916" cy="5251896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144000" y="6565007"/>
            <a:ext cx="243681" cy="243681"/>
          </a:xfrm>
          <a:prstGeom prst="rect">
            <a:avLst/>
          </a:prstGeom>
        </p:spPr>
      </p:pic>
      <p:pic>
        <p:nvPicPr>
          <p:cNvPr id="9218" name="Picture 2" descr="http://uaweb.info/uploads/posts/2015-04/1428715844_masha_i_medved8_uaweb.inf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8179" y="1340768"/>
            <a:ext cx="2636924" cy="5184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28246" y="1628800"/>
            <a:ext cx="5182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8D42C6"/>
                </a:solidFill>
                <a:effectLst>
                  <a:reflection blurRad="12700" stA="50000" endPos="50000" dist="5000" dir="5400000" sy="-100000" rotWithShape="0"/>
                </a:effectLst>
              </a:rPr>
              <a:t>Прохлопайте</a:t>
            </a:r>
            <a:endParaRPr lang="ru-RU" sz="5400" b="1" cap="all" spc="0" dirty="0">
              <a:ln w="0"/>
              <a:solidFill>
                <a:srgbClr val="8D42C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323528" y="2924944"/>
            <a:ext cx="2520280" cy="1584176"/>
            <a:chOff x="323528" y="2924944"/>
            <a:chExt cx="2520280" cy="1584176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23528" y="2924944"/>
              <a:ext cx="2520280" cy="158417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323528" y="3212976"/>
              <a:ext cx="2263452" cy="936075"/>
              <a:chOff x="323528" y="3212976"/>
              <a:chExt cx="2263452" cy="936075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323528" y="3573016"/>
                <a:ext cx="504056" cy="495396"/>
              </a:xfrm>
              <a:prstGeom prst="ellipse">
                <a:avLst/>
              </a:pr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1650876" y="3212976"/>
                <a:ext cx="936104" cy="936075"/>
              </a:xfrm>
              <a:prstGeom prst="ellipse">
                <a:avLst/>
              </a:pr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956668" y="3573016"/>
                <a:ext cx="504056" cy="495396"/>
              </a:xfrm>
              <a:prstGeom prst="ellipse">
                <a:avLst/>
              </a:pr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9" name="Группа 28"/>
          <p:cNvGrpSpPr/>
          <p:nvPr/>
        </p:nvGrpSpPr>
        <p:grpSpPr>
          <a:xfrm>
            <a:off x="3131840" y="2924944"/>
            <a:ext cx="2463230" cy="1584176"/>
            <a:chOff x="3131840" y="2924944"/>
            <a:chExt cx="2463230" cy="1584176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3131840" y="2924944"/>
              <a:ext cx="2463230" cy="158417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75856" y="3577332"/>
              <a:ext cx="504056" cy="495396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914255" y="3577332"/>
              <a:ext cx="504056" cy="495396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4523655" y="3290109"/>
              <a:ext cx="936104" cy="936075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123754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http://dacha.cdi24.ru/pictures/13080212390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721080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tatic.trendme.net/pictures/items/ajnj_----------------------------nfyz-full-6505-29603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2463230" cy="20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-155748" y="1340768"/>
            <a:ext cx="5750818" cy="5251896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папа"/>
          <p:cNvGrpSpPr/>
          <p:nvPr/>
        </p:nvGrpSpPr>
        <p:grpSpPr>
          <a:xfrm>
            <a:off x="251520" y="1988840"/>
            <a:ext cx="2304256" cy="1584176"/>
            <a:chOff x="251520" y="1988840"/>
            <a:chExt cx="2304256" cy="158417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51520" y="1988840"/>
              <a:ext cx="2304256" cy="15841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95536" y="233506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531529" y="2293020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мама"/>
          <p:cNvGrpSpPr/>
          <p:nvPr/>
        </p:nvGrpSpPr>
        <p:grpSpPr>
          <a:xfrm>
            <a:off x="2987824" y="1988840"/>
            <a:ext cx="2376264" cy="1584176"/>
            <a:chOff x="2987824" y="1988840"/>
            <a:chExt cx="2376264" cy="158417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987824" y="1988840"/>
              <a:ext cx="2376264" cy="15841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3151709" y="2293020"/>
              <a:ext cx="2163068" cy="864096"/>
              <a:chOff x="3151709" y="2293020"/>
              <a:chExt cx="2163068" cy="864096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3151709" y="2585616"/>
                <a:ext cx="432048" cy="432048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3743908" y="2585616"/>
                <a:ext cx="432048" cy="432048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4450681" y="2293020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1" name="сын"/>
          <p:cNvGrpSpPr/>
          <p:nvPr/>
        </p:nvGrpSpPr>
        <p:grpSpPr>
          <a:xfrm>
            <a:off x="1531529" y="4226184"/>
            <a:ext cx="2376264" cy="1579080"/>
            <a:chOff x="1531529" y="4226184"/>
            <a:chExt cx="2376264" cy="15790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531529" y="4226184"/>
              <a:ext cx="2376264" cy="1579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1564706" y="4768804"/>
              <a:ext cx="2238746" cy="470589"/>
              <a:chOff x="1564706" y="4768804"/>
              <a:chExt cx="2238746" cy="470589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1564706" y="4799700"/>
                <a:ext cx="432048" cy="432048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2172805" y="4807345"/>
                <a:ext cx="432048" cy="432048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2719661" y="4790540"/>
                <a:ext cx="432048" cy="432048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3371404" y="4768804"/>
                <a:ext cx="432048" cy="432048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22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144000" y="6565007"/>
            <a:ext cx="243681" cy="243681"/>
          </a:xfrm>
          <a:prstGeom prst="rect">
            <a:avLst/>
          </a:prstGeom>
        </p:spPr>
      </p:pic>
      <p:pic>
        <p:nvPicPr>
          <p:cNvPr id="8193" name="Picture 1" descr="C:\Users\One\Desktop\1391701684_maxresdefault-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314777" y="2776860"/>
            <a:ext cx="3796689" cy="409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6583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74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http://dacha.cdi24.ru/pictures/13080212390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721080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tatic.trendme.net/pictures/items/ajnj_----------------------------nfyz-full-6505-29603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2463230" cy="20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-155748" y="1196752"/>
            <a:ext cx="6311924" cy="5395912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144000" y="6565007"/>
            <a:ext cx="243681" cy="243681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28246" y="1628800"/>
            <a:ext cx="5182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8D42C6"/>
                </a:solidFill>
                <a:effectLst>
                  <a:reflection blurRad="12700" stA="50000" endPos="50000" dist="5000" dir="5400000" sy="-100000" rotWithShape="0"/>
                </a:effectLst>
              </a:rPr>
              <a:t>Прохлопайте</a:t>
            </a:r>
            <a:endParaRPr lang="ru-RU" sz="5400" b="1" cap="all" spc="0" dirty="0">
              <a:ln w="0"/>
              <a:solidFill>
                <a:srgbClr val="8D42C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193" name="Picture 1" descr="C:\Users\One\Desktop\1391701684_maxresdefault-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2718618"/>
            <a:ext cx="3796689" cy="409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0" y="2924943"/>
            <a:ext cx="2843808" cy="1758317"/>
            <a:chOff x="0" y="2924943"/>
            <a:chExt cx="2843808" cy="1758317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2924943"/>
              <a:ext cx="2843808" cy="175831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28246" y="3556403"/>
              <a:ext cx="504056" cy="495396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834392" y="3556404"/>
              <a:ext cx="504056" cy="495396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1547664" y="3556404"/>
              <a:ext cx="504056" cy="495396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241860" y="3556404"/>
              <a:ext cx="504056" cy="495396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131840" y="2924944"/>
            <a:ext cx="2736304" cy="1758317"/>
            <a:chOff x="3131840" y="2924944"/>
            <a:chExt cx="2736304" cy="1758317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3131840" y="2924944"/>
              <a:ext cx="2736304" cy="175831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75856" y="3556404"/>
              <a:ext cx="504056" cy="495396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995936" y="3556404"/>
              <a:ext cx="504056" cy="495396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4680012" y="3336063"/>
              <a:ext cx="936104" cy="936075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000869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http://dacha.cdi24.ru/pictures/13080212390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721080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tatic.trendme.net/pictures/items/ajnj_----------------------------nfyz-full-6505-29603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2463230" cy="20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-155748" y="1196752"/>
            <a:ext cx="6311924" cy="5395912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144000" y="6565007"/>
            <a:ext cx="243681" cy="243681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28246" y="1628800"/>
            <a:ext cx="5182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8D42C6"/>
                </a:solidFill>
                <a:effectLst>
                  <a:reflection blurRad="12700" stA="50000" endPos="50000" dist="5000" dir="5400000" sy="-100000" rotWithShape="0"/>
                </a:effectLst>
              </a:rPr>
              <a:t>Прохлопайте</a:t>
            </a:r>
            <a:endParaRPr lang="ru-RU" sz="5400" b="1" cap="all" spc="0" dirty="0">
              <a:ln w="0"/>
              <a:solidFill>
                <a:srgbClr val="8D42C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193" name="Picture 1" descr="C:\Users\One\Desktop\1391701684_maxresdefault-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2718618"/>
            <a:ext cx="3796689" cy="409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22"/>
          <p:cNvGrpSpPr/>
          <p:nvPr/>
        </p:nvGrpSpPr>
        <p:grpSpPr>
          <a:xfrm>
            <a:off x="-142908" y="2928934"/>
            <a:ext cx="3286148" cy="1857388"/>
            <a:chOff x="0" y="2924943"/>
            <a:chExt cx="2843808" cy="1758317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2924943"/>
              <a:ext cx="2843808" cy="175831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1792835" y="3533591"/>
              <a:ext cx="504056" cy="495396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336947" y="3533591"/>
              <a:ext cx="504056" cy="495396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23"/>
          <p:cNvGrpSpPr/>
          <p:nvPr/>
        </p:nvGrpSpPr>
        <p:grpSpPr>
          <a:xfrm>
            <a:off x="3286116" y="2928934"/>
            <a:ext cx="2736304" cy="1758317"/>
            <a:chOff x="3131840" y="2924944"/>
            <a:chExt cx="2736304" cy="1758317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3131840" y="2924944"/>
              <a:ext cx="2736304" cy="175831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75856" y="3556404"/>
              <a:ext cx="504056" cy="495396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995936" y="3556404"/>
              <a:ext cx="504056" cy="495396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4680012" y="3336063"/>
              <a:ext cx="936104" cy="936075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Овал 20"/>
          <p:cNvSpPr/>
          <p:nvPr/>
        </p:nvSpPr>
        <p:spPr>
          <a:xfrm>
            <a:off x="-142908" y="3357562"/>
            <a:ext cx="936104" cy="936075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57224" y="3357562"/>
            <a:ext cx="936104" cy="936075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0869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 descr="http://illustrators.ru/uploads/illustration/image/701895/main_70189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77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1" descr="C:\Users\One\Desktop\1391701684_maxresdefaul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4943144"/>
            <a:ext cx="1777503" cy="191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img-fotki.yandex.ru/get/15599/16969765.262/0_98a65_26f40fdd_or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6671"/>
            <a:ext cx="3905163" cy="58497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aweb.info/uploads/posts/2015-04/1428715844_masha_i_medved8_uaweb.inf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104" y="1182452"/>
            <a:ext cx="2636924" cy="5184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sunveter.ru/uploads/posts/2015-07/1437413344_mm1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296" y="2636912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6386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2056" name="Picture 8" descr="http://www.setwalls.ru/download.php?file=201304/2560x1440/setwalls.ru-523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3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rihoz.ru/images/articles/2016/buy04/kolodec_dach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3808" y="3395217"/>
            <a:ext cx="1418387" cy="168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laycast.ru/uploads/2015/07/14/1433159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40879"/>
            <a:ext cx="5964112" cy="363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photoimp.ru/wp-content/uploads/2012/01/m0094887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24090"/>
            <a:ext cx="3456385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gdoy38.ucoz.net/rt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8" y="4161493"/>
            <a:ext cx="1372396" cy="183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img-fotki.yandex.ru/get/4119/72397637.2af/0_8eac9_28642a51_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3758" y="3506497"/>
            <a:ext cx="1957125" cy="195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568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69705 0.02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61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6872551" cy="22322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 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http://img-fotki.yandex.ru/get/9259/47407354.c24/0_126f94_2bc4d65e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89" y="2899375"/>
            <a:ext cx="918102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758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sz="4800" dirty="0" smtClean="0">
                <a:solidFill>
                  <a:srgbClr val="002060"/>
                </a:solidFill>
              </a:rPr>
              <a:t>Задачи: </a:t>
            </a:r>
            <a:r>
              <a:rPr lang="ru-RU" sz="4400" dirty="0" smtClean="0">
                <a:solidFill>
                  <a:srgbClr val="002060"/>
                </a:solidFill>
                <a:effectLst/>
              </a:rPr>
              <a:t>Развивать </a:t>
            </a:r>
            <a:r>
              <a:rPr lang="ru-RU" sz="4400" dirty="0">
                <a:solidFill>
                  <a:srgbClr val="002060"/>
                </a:solidFill>
                <a:effectLst/>
              </a:rPr>
              <a:t>у детей чувство </a:t>
            </a:r>
            <a:r>
              <a:rPr lang="ru-RU" sz="4400" dirty="0" smtClean="0">
                <a:solidFill>
                  <a:srgbClr val="002060"/>
                </a:solidFill>
                <a:effectLst/>
              </a:rPr>
              <a:t>ритма; </a:t>
            </a:r>
            <a:br>
              <a:rPr lang="ru-RU" sz="4400" dirty="0" smtClean="0">
                <a:solidFill>
                  <a:srgbClr val="002060"/>
                </a:solidFill>
                <a:effectLst/>
              </a:rPr>
            </a:br>
            <a:r>
              <a:rPr lang="ru-RU" sz="4400" dirty="0" smtClean="0">
                <a:solidFill>
                  <a:srgbClr val="002060"/>
                </a:solidFill>
                <a:effectLst/>
              </a:rPr>
              <a:t>Развивать умение различать регистры.</a:t>
            </a:r>
            <a:r>
              <a:rPr lang="ru-RU" sz="4800" dirty="0">
                <a:solidFill>
                  <a:srgbClr val="002060"/>
                </a:solidFill>
                <a:effectLst/>
              </a:rPr>
              <a:t/>
            </a:r>
            <a:br>
              <a:rPr lang="ru-RU" sz="4800" dirty="0">
                <a:solidFill>
                  <a:srgbClr val="002060"/>
                </a:solidFill>
                <a:effectLst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playcast.ru/uploads/2015/03/07/1251645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9172864" cy="229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67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6632"/>
            <a:ext cx="878497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Ход </a:t>
            </a:r>
            <a:r>
              <a:rPr lang="ru-RU" sz="2800" b="1" i="1" dirty="0" smtClean="0">
                <a:solidFill>
                  <a:srgbClr val="002060"/>
                </a:solidFill>
              </a:rPr>
              <a:t>игры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     </a:t>
            </a:r>
            <a:r>
              <a:rPr lang="ru-RU" sz="2400" i="1" dirty="0" smtClean="0">
                <a:solidFill>
                  <a:srgbClr val="002060"/>
                </a:solidFill>
              </a:rPr>
              <a:t>«</a:t>
            </a:r>
            <a:r>
              <a:rPr lang="ru-RU" sz="2400" i="1" dirty="0">
                <a:solidFill>
                  <a:srgbClr val="002060"/>
                </a:solidFill>
              </a:rPr>
              <a:t>Книга открывается – сказка начинается</a:t>
            </a:r>
            <a:r>
              <a:rPr lang="ru-RU" sz="2400" i="1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 -  Давайте</a:t>
            </a:r>
            <a:r>
              <a:rPr lang="ru-RU" sz="2000" dirty="0">
                <a:solidFill>
                  <a:srgbClr val="002060"/>
                </a:solidFill>
              </a:rPr>
              <a:t>, ребята, вспомним с вами русские народные сказки. </a:t>
            </a:r>
            <a:r>
              <a:rPr lang="ru-RU" sz="2000" i="1" dirty="0">
                <a:solidFill>
                  <a:srgbClr val="002060"/>
                </a:solidFill>
              </a:rPr>
              <a:t>(ответы детей)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Молодцы, ребята! Тогда на минуточку заглянем в сказку «Три медведя».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Жили-были </a:t>
            </a:r>
            <a:r>
              <a:rPr lang="ru-RU" sz="2000" dirty="0">
                <a:solidFill>
                  <a:srgbClr val="002060"/>
                </a:solidFill>
              </a:rPr>
              <a:t>дед да бабка и была у них внучка Машенька. Пошла Маша с подружками в лес за ягодами, да и заблудилась. Видит Машенька стоит избушка, а в этой избушке жили 3 медведя. Как их звали? </a:t>
            </a:r>
            <a:r>
              <a:rPr lang="ru-RU" sz="2000" i="1" dirty="0">
                <a:solidFill>
                  <a:srgbClr val="002060"/>
                </a:solidFill>
              </a:rPr>
              <a:t>(ответы детей</a:t>
            </a:r>
            <a:r>
              <a:rPr lang="ru-RU" sz="2000" i="1" dirty="0" smtClean="0">
                <a:solidFill>
                  <a:srgbClr val="002060"/>
                </a:solidFill>
              </a:rPr>
              <a:t>).</a:t>
            </a:r>
            <a:r>
              <a:rPr lang="ru-RU" sz="2000" dirty="0">
                <a:solidFill>
                  <a:srgbClr val="002060"/>
                </a:solidFill>
              </a:rPr>
              <a:t> Зашла Маша в избушку. Что она увидела? </a:t>
            </a:r>
            <a:r>
              <a:rPr lang="ru-RU" sz="2000" i="1" dirty="0">
                <a:solidFill>
                  <a:srgbClr val="002060"/>
                </a:solidFill>
              </a:rPr>
              <a:t>(ответ детей).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В последней комнате Машенька легла на минуточку в кроватку и заснула. А в это время медведи вернулись домой.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Послушайте, кто первый зашел в избушку?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(</a:t>
            </a:r>
            <a:r>
              <a:rPr lang="ru-RU" sz="2000" i="1" dirty="0">
                <a:solidFill>
                  <a:srgbClr val="002060"/>
                </a:solidFill>
              </a:rPr>
              <a:t>выстукивает ритмический рисунок на инструменте. Дети называют, кто пришел)</a:t>
            </a:r>
          </a:p>
          <a:p>
            <a:r>
              <a:rPr lang="ru-RU" sz="2000" dirty="0">
                <a:solidFill>
                  <a:srgbClr val="002060"/>
                </a:solidFill>
              </a:rPr>
              <a:t>            (</a:t>
            </a:r>
            <a:r>
              <a:rPr lang="ru-RU" sz="2000" i="1" dirty="0">
                <a:solidFill>
                  <a:srgbClr val="002060"/>
                </a:solidFill>
              </a:rPr>
              <a:t>Музыкальный руководитель показывает фигурку медведя) </a:t>
            </a:r>
            <a:r>
              <a:rPr lang="ru-RU" sz="2000" dirty="0">
                <a:solidFill>
                  <a:srgbClr val="002060"/>
                </a:solidFill>
              </a:rPr>
              <a:t>Как мишка идет? Медленно, тяжело. Отхлопайте ритм ладошками, как он идет?</a:t>
            </a:r>
            <a:endParaRPr lang="ru-RU" sz="2000" i="1" dirty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991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http://www.images.lesyadraw.ru/2014/11/kak_narisovat_izbu_karanhdashom_poetap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6324" y="-15653"/>
            <a:ext cx="943376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4" name="Picture 4" descr="http://www.playcast.ru/uploads/2016/05/11/1861379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12976"/>
            <a:ext cx="3145532" cy="314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akademia-nauk.ru/data/images/dni%20rogdenia/mash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5656" y="4149080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440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2056" name="Picture 8" descr="http://www.setwalls.ru/download.php?file=201304/2560x1440/setwalls.ru-523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3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rihoz.ru/images/articles/2016/buy04/kolodec_dach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7904" y="3266071"/>
            <a:ext cx="1202363" cy="142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laycast.ru/uploads/2015/07/14/1433159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28121"/>
            <a:ext cx="4307928" cy="262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gdoy38.ucoz.net/rt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1695254" cy="226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7827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6019 L 0.19809 0.06967 C 0.24027 0.0993 0.30243 0.11551 0.36753 0.11551 C 0.44166 0.11551 0.50104 0.0993 0.54253 0.06967 L 0.74201 -0.06019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01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http://dacha.cdi24.ru/pictures/1308021239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721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unveter.ru/uploads/posts/2015-07/1437413346_mm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9356" y="2852936"/>
            <a:ext cx="3607743" cy="433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51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http://dacha.cdi24.ru/pictures/1308021239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721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tatic.trendme.net/pictures/items/ajnj_----------------------------nfyz-full-6505-2960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2463230" cy="20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g-fotki.yandex.ru/get/15599/16969765.262/0_98a65_26f40fdd_or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4230" y="601304"/>
            <a:ext cx="4143878" cy="6207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236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http://dacha.cdi24.ru/pictures/13080212390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721080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tatic.trendme.net/pictures/items/ajnj_----------------------------nfyz-full-6505-29603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2463230" cy="20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-155748" y="1340768"/>
            <a:ext cx="5750818" cy="5251896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s://img-fotki.yandex.ru/get/15599/16969765.262/0_98a65_26f40fdd_ori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6784" y="601304"/>
            <a:ext cx="4143878" cy="6207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папа"/>
          <p:cNvGrpSpPr/>
          <p:nvPr/>
        </p:nvGrpSpPr>
        <p:grpSpPr>
          <a:xfrm>
            <a:off x="251520" y="1988840"/>
            <a:ext cx="2304256" cy="1584176"/>
            <a:chOff x="251520" y="1988840"/>
            <a:chExt cx="2304256" cy="158417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51520" y="1988840"/>
              <a:ext cx="2304256" cy="15841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95536" y="233506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531529" y="2293020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мама"/>
          <p:cNvGrpSpPr/>
          <p:nvPr/>
        </p:nvGrpSpPr>
        <p:grpSpPr>
          <a:xfrm>
            <a:off x="2987824" y="1988840"/>
            <a:ext cx="2376264" cy="1584176"/>
            <a:chOff x="2987824" y="1988840"/>
            <a:chExt cx="2376264" cy="158417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987824" y="1988840"/>
              <a:ext cx="2376264" cy="15841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3151709" y="2293020"/>
              <a:ext cx="2163068" cy="864096"/>
              <a:chOff x="3151709" y="2293020"/>
              <a:chExt cx="2163068" cy="864096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3151709" y="2585616"/>
                <a:ext cx="432048" cy="432048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3743908" y="2585616"/>
                <a:ext cx="432048" cy="432048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4450681" y="2293020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1" name="сын"/>
          <p:cNvGrpSpPr/>
          <p:nvPr/>
        </p:nvGrpSpPr>
        <p:grpSpPr>
          <a:xfrm>
            <a:off x="1531529" y="4226184"/>
            <a:ext cx="2376264" cy="1579080"/>
            <a:chOff x="1531529" y="4226184"/>
            <a:chExt cx="2376264" cy="15790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531529" y="4226184"/>
              <a:ext cx="2376264" cy="1579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1564706" y="4768804"/>
              <a:ext cx="2238746" cy="470589"/>
              <a:chOff x="1564706" y="4768804"/>
              <a:chExt cx="2238746" cy="470589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1564706" y="4799700"/>
                <a:ext cx="432048" cy="432048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2172805" y="4807345"/>
                <a:ext cx="432048" cy="432048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2719661" y="4790540"/>
                <a:ext cx="432048" cy="432048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3371404" y="4768804"/>
                <a:ext cx="432048" cy="432048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22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144000" y="6565007"/>
            <a:ext cx="243681" cy="24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943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74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http://dacha.cdi24.ru/pictures/13080212390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721080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tatic.trendme.net/pictures/items/ajnj_----------------------------nfyz-full-6505-29603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2463230" cy="20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-155748" y="1340768"/>
            <a:ext cx="5750818" cy="5251896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s://img-fotki.yandex.ru/get/15599/16969765.262/0_98a65_26f40fdd_ori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6784" y="601304"/>
            <a:ext cx="4143878" cy="6207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144000" y="6565007"/>
            <a:ext cx="243681" cy="243681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-118120" y="3429000"/>
            <a:ext cx="2483768" cy="1517264"/>
            <a:chOff x="0" y="2708920"/>
            <a:chExt cx="2483768" cy="151726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2708920"/>
              <a:ext cx="2483768" cy="151726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251520" y="2982670"/>
              <a:ext cx="2114128" cy="984046"/>
              <a:chOff x="251520" y="2982670"/>
              <a:chExt cx="2114128" cy="984046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251520" y="2996952"/>
                <a:ext cx="990364" cy="969764"/>
              </a:xfrm>
              <a:prstGeom prst="ellipse">
                <a:avLst/>
              </a:pr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1375284" y="2982670"/>
                <a:ext cx="990364" cy="969764"/>
              </a:xfrm>
              <a:prstGeom prst="ellipse">
                <a:avLst/>
              </a:pr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097" name="Группа 4096"/>
          <p:cNvGrpSpPr/>
          <p:nvPr/>
        </p:nvGrpSpPr>
        <p:grpSpPr>
          <a:xfrm>
            <a:off x="2843808" y="3424932"/>
            <a:ext cx="2542976" cy="1517264"/>
            <a:chOff x="2843808" y="2708920"/>
            <a:chExt cx="2542976" cy="151726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843808" y="2708920"/>
              <a:ext cx="2542976" cy="151726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096" name="Группа 4095"/>
            <p:cNvGrpSpPr/>
            <p:nvPr/>
          </p:nvGrpSpPr>
          <p:grpSpPr>
            <a:xfrm>
              <a:off x="3309020" y="3022600"/>
              <a:ext cx="1866174" cy="969764"/>
              <a:chOff x="3309020" y="3022600"/>
              <a:chExt cx="1866174" cy="969764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4184830" y="3022600"/>
                <a:ext cx="990364" cy="969764"/>
              </a:xfrm>
              <a:prstGeom prst="ellipse">
                <a:avLst/>
              </a:pr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3309020" y="3268154"/>
                <a:ext cx="648072" cy="635372"/>
              </a:xfrm>
              <a:prstGeom prst="ellipse">
                <a:avLst/>
              </a:pr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6" name="Прямоугольник 25"/>
          <p:cNvSpPr/>
          <p:nvPr/>
        </p:nvSpPr>
        <p:spPr>
          <a:xfrm>
            <a:off x="128246" y="1628800"/>
            <a:ext cx="5182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8D42C6"/>
                </a:solidFill>
                <a:effectLst>
                  <a:reflection blurRad="12700" stA="50000" endPos="50000" dist="5000" dir="5400000" sy="-100000" rotWithShape="0"/>
                </a:effectLst>
              </a:rPr>
              <a:t>Прохлопайте</a:t>
            </a:r>
            <a:endParaRPr lang="ru-RU" sz="5400" b="1" cap="all" spc="0" dirty="0">
              <a:ln w="0"/>
              <a:solidFill>
                <a:srgbClr val="8D42C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503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182</TotalTime>
  <Words>223</Words>
  <Application>Microsoft Office PowerPoint</Application>
  <PresentationFormat>Экран (4:3)</PresentationFormat>
  <Paragraphs>51</Paragraphs>
  <Slides>17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 </vt:lpstr>
      <vt:lpstr>Задачи: Развивать у детей чувство ритма;  Развивать умение различать регистры.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Спасибо за внимание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One</dc:creator>
  <cp:lastModifiedBy>Терра</cp:lastModifiedBy>
  <cp:revision>20</cp:revision>
  <dcterms:created xsi:type="dcterms:W3CDTF">2017-02-13T11:59:52Z</dcterms:created>
  <dcterms:modified xsi:type="dcterms:W3CDTF">2022-10-11T10:30:41Z</dcterms:modified>
</cp:coreProperties>
</file>